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F1 scores for random forest and XGboost models</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a:t>
            </a:r>
            <a:r>
              <a:rPr lang="en" sz="1100">
                <a:solidFill>
                  <a:schemeClr val="accent2"/>
                </a:solidFill>
                <a:latin typeface="Roboto"/>
                <a:ea typeface="Roboto"/>
                <a:cs typeface="Roboto"/>
                <a:sym typeface="Roboto"/>
              </a:rPr>
              <a:t> As a result, the team would recommend beta testing with taxi drivers to gain further feedback.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t>
            </a:r>
            <a:r>
              <a:rPr lang="en" sz="1100">
                <a:solidFill>
                  <a:schemeClr val="accent2"/>
                </a:solidFill>
                <a:latin typeface="Roboto"/>
                <a:ea typeface="Roboto"/>
                <a:cs typeface="Roboto"/>
                <a:sym typeface="Roboto"/>
              </a:rPr>
              <a:t>assumption</a:t>
            </a:r>
            <a:r>
              <a:rPr lang="en" sz="1100">
                <a:solidFill>
                  <a:schemeClr val="accent2"/>
                </a:solidFill>
                <a:latin typeface="Roboto"/>
                <a:ea typeface="Roboto"/>
                <a:cs typeface="Roboto"/>
                <a:sym typeface="Roboto"/>
              </a:rPr>
              <a:t> was that a trip’s </a:t>
            </a:r>
            <a:r>
              <a:rPr lang="en" sz="1100">
                <a:solidFill>
                  <a:schemeClr val="accent2"/>
                </a:solidFill>
                <a:latin typeface="Roboto"/>
                <a:ea typeface="Roboto"/>
                <a:cs typeface="Roboto"/>
                <a:sym typeface="Roboto"/>
              </a:rPr>
              <a:t>itinerary</a:t>
            </a:r>
            <a:r>
              <a:rPr lang="en" sz="1100">
                <a:solidFill>
                  <a:schemeClr val="accent2"/>
                </a:solidFill>
                <a:latin typeface="Roboto"/>
                <a:ea typeface="Roboto"/>
                <a:cs typeface="Roboto"/>
                <a:sym typeface="Roboto"/>
              </a:rPr>
              <a:t>, predicted fare amount, and time of day may have a </a:t>
            </a:r>
            <a:r>
              <a:rPr lang="en" sz="1100">
                <a:solidFill>
                  <a:schemeClr val="accent2"/>
                </a:solidFill>
                <a:latin typeface="Roboto"/>
                <a:ea typeface="Roboto"/>
                <a:cs typeface="Roboto"/>
                <a:sym typeface="Roboto"/>
              </a:rPr>
              <a:t>strong</a:t>
            </a:r>
            <a:r>
              <a:rPr lang="en" sz="1100">
                <a:solidFill>
                  <a:schemeClr val="accent2"/>
                </a:solidFill>
                <a:latin typeface="Roboto"/>
                <a:ea typeface="Roboto"/>
                <a:cs typeface="Roboto"/>
                <a:sym typeface="Roboto"/>
              </a:rPr>
              <a:t> enough relationship </a:t>
            </a:r>
            <a:r>
              <a:rPr lang="en" sz="1100">
                <a:solidFill>
                  <a:schemeClr val="accent2"/>
                </a:solidFill>
                <a:latin typeface="Roboto"/>
                <a:ea typeface="Roboto"/>
                <a:cs typeface="Roboto"/>
                <a:sym typeface="Roboto"/>
              </a:rPr>
              <a:t>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0.7360.</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with reasonably strong precision, recall, </a:t>
            </a:r>
            <a:r>
              <a:rPr lang="en" sz="1100">
                <a:solidFill>
                  <a:schemeClr val="accent2"/>
                </a:solidFill>
                <a:latin typeface="Roboto"/>
                <a:ea typeface="Roboto"/>
                <a:cs typeface="Roboto"/>
                <a:sym typeface="Roboto"/>
              </a:rPr>
              <a:t>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a:t>
            </a:r>
            <a:r>
              <a:rPr lang="en" sz="1100">
                <a:solidFill>
                  <a:schemeClr val="accent2"/>
                </a:solidFill>
                <a:latin typeface="Roboto"/>
                <a:ea typeface="Roboto"/>
                <a:cs typeface="Roboto"/>
                <a:sym typeface="Roboto"/>
              </a:rPr>
              <a:t>.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a:t>
            </a:r>
            <a:r>
              <a:rPr lang="en" sz="1100">
                <a:solidFill>
                  <a:schemeClr val="accent2"/>
                </a:solidFill>
                <a:latin typeface="Roboto"/>
                <a:ea typeface="Roboto"/>
                <a:cs typeface="Roboto"/>
                <a:sym typeface="Roboto"/>
              </a:rPr>
              <a:t>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rotWithShape="1">
          <a:blip r:embed="rId3">
            <a:alphaModFix/>
          </a:blip>
          <a:srcRect b="2207" l="0" r="0" t="2217"/>
          <a:stretch/>
        </p:blipFill>
        <p:spPr>
          <a:xfrm>
            <a:off x="3766200" y="4769467"/>
            <a:ext cx="3574200" cy="1475057"/>
          </a:xfrm>
          <a:prstGeom prst="rect">
            <a:avLst/>
          </a:prstGeom>
          <a:noFill/>
          <a:ln>
            <a:noFill/>
          </a:ln>
        </p:spPr>
      </p:pic>
      <p:sp>
        <p:nvSpPr>
          <p:cNvPr id="166" name="Google Shape;166;p8"/>
          <p:cNvSpPr/>
          <p:nvPr/>
        </p:nvSpPr>
        <p:spPr>
          <a:xfrm>
            <a:off x="6010275" y="4659900"/>
            <a:ext cx="714600" cy="15999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